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3" r:id="rId1"/>
  </p:sldMasterIdLst>
  <p:sldIdLst>
    <p:sldId id="256" r:id="rId2"/>
    <p:sldId id="257" r:id="rId3"/>
    <p:sldId id="258" r:id="rId4"/>
    <p:sldId id="282" r:id="rId5"/>
    <p:sldId id="259" r:id="rId6"/>
    <p:sldId id="260" r:id="rId7"/>
    <p:sldId id="261" r:id="rId8"/>
    <p:sldId id="283" r:id="rId9"/>
    <p:sldId id="262" r:id="rId10"/>
    <p:sldId id="263" r:id="rId11"/>
    <p:sldId id="277" r:id="rId12"/>
    <p:sldId id="279" r:id="rId13"/>
    <p:sldId id="281" r:id="rId14"/>
    <p:sldId id="271" r:id="rId15"/>
    <p:sldId id="272" r:id="rId16"/>
    <p:sldId id="284" r:id="rId17"/>
    <p:sldId id="287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540A"/>
    <a:srgbClr val="ED9513"/>
    <a:srgbClr val="82B3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9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08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95008960573478"/>
          <c:y val="5.7163323137385522E-2"/>
          <c:w val="0.83111801075268821"/>
          <c:h val="0.8856733537252289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38540A"/>
            </a:solidFill>
            <a:ln>
              <a:solidFill>
                <a:schemeClr val="accent1"/>
              </a:solidFill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rgbClr val="ED951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109-4347-B032-E2B41D2C15AC}"/>
              </c:ext>
            </c:extLst>
          </c:dPt>
          <c:dPt>
            <c:idx val="8"/>
            <c:invertIfNegative val="0"/>
            <c:bubble3D val="0"/>
            <c:spPr>
              <a:solidFill>
                <a:srgbClr val="38540A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9B80-4158-A195-17A38DBBFC8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aleway" panose="020B0503030101060003" pitchFamily="34" charset="-52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Лист1!$A$2:$A$12</c:f>
              <c:strCache>
                <c:ptCount val="11"/>
                <c:pt idx="0">
                  <c:v>Канада</c:v>
                </c:pt>
                <c:pt idx="1">
                  <c:v>Великобр.</c:v>
                </c:pt>
                <c:pt idx="2">
                  <c:v>Беларусь</c:v>
                </c:pt>
                <c:pt idx="3">
                  <c:v>Швеция</c:v>
                </c:pt>
                <c:pt idx="4">
                  <c:v>Польша</c:v>
                </c:pt>
                <c:pt idx="5">
                  <c:v>Литва</c:v>
                </c:pt>
                <c:pt idx="6">
                  <c:v>Эстония</c:v>
                </c:pt>
                <c:pt idx="7">
                  <c:v>Дания</c:v>
                </c:pt>
                <c:pt idx="8">
                  <c:v>США</c:v>
                </c:pt>
                <c:pt idx="9">
                  <c:v>Словакия</c:v>
                </c:pt>
                <c:pt idx="10">
                  <c:v>Германия</c:v>
                </c:pt>
              </c:strCache>
            </c:strRef>
          </c:cat>
          <c:val>
            <c:numRef>
              <c:f>Лист1!$B$2:$B$12</c:f>
              <c:numCache>
                <c:formatCode>0.0%</c:formatCode>
                <c:ptCount val="11"/>
                <c:pt idx="0">
                  <c:v>0.43</c:v>
                </c:pt>
                <c:pt idx="1">
                  <c:v>0.35199999999999998</c:v>
                </c:pt>
                <c:pt idx="2">
                  <c:v>0.29299999999999998</c:v>
                </c:pt>
                <c:pt idx="3">
                  <c:v>0.26600000000000001</c:v>
                </c:pt>
                <c:pt idx="4">
                  <c:v>0.25600000000000001</c:v>
                </c:pt>
                <c:pt idx="5">
                  <c:v>0.24399999999999999</c:v>
                </c:pt>
                <c:pt idx="6">
                  <c:v>0.24399999999999999</c:v>
                </c:pt>
                <c:pt idx="7">
                  <c:v>0.24</c:v>
                </c:pt>
                <c:pt idx="8">
                  <c:v>0.22</c:v>
                </c:pt>
                <c:pt idx="9">
                  <c:v>0.19400000000000001</c:v>
                </c:pt>
                <c:pt idx="10">
                  <c:v>0.186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55-4C44-83C7-846544395D8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090226335"/>
        <c:axId val="1090212191"/>
      </c:barChart>
      <c:catAx>
        <c:axId val="1090226335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aleway" panose="020B0503030101060003" pitchFamily="34" charset="-52"/>
                <a:ea typeface="+mn-ea"/>
                <a:cs typeface="+mn-cs"/>
              </a:defRPr>
            </a:pPr>
            <a:endParaRPr lang="ru-RU"/>
          </a:p>
        </c:txPr>
        <c:crossAx val="1090212191"/>
        <c:crosses val="autoZero"/>
        <c:auto val="1"/>
        <c:lblAlgn val="ctr"/>
        <c:lblOffset val="100"/>
        <c:noMultiLvlLbl val="0"/>
      </c:catAx>
      <c:valAx>
        <c:axId val="1090212191"/>
        <c:scaling>
          <c:orientation val="minMax"/>
        </c:scaling>
        <c:delete val="1"/>
        <c:axPos val="t"/>
        <c:numFmt formatCode="0.0%" sourceLinked="1"/>
        <c:majorTickMark val="none"/>
        <c:minorTickMark val="none"/>
        <c:tickLblPos val="nextTo"/>
        <c:crossAx val="1090226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latin typeface="Raleway" panose="020B0503030101060003" pitchFamily="34" charset="-52"/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510609318996416"/>
          <c:y val="0"/>
          <c:w val="0.86668602150537633"/>
          <c:h val="0.9823139277818717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B2C1-451B-B25A-2CD4C359791A}"/>
              </c:ext>
            </c:extLst>
          </c:dPt>
          <c:dPt>
            <c:idx val="8"/>
            <c:invertIfNegative val="0"/>
            <c:bubble3D val="0"/>
            <c:spPr>
              <a:solidFill>
                <a:srgbClr val="ED951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39CE-472C-86DD-E427437418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aleway" panose="020B0503030101060003" pitchFamily="34" charset="-52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Лист1!$A$2:$A$13</c:f>
              <c:strCache>
                <c:ptCount val="11"/>
                <c:pt idx="0">
                  <c:v>Пуэрто Рико</c:v>
                </c:pt>
                <c:pt idx="1">
                  <c:v>Швеция</c:v>
                </c:pt>
                <c:pt idx="2">
                  <c:v>Эстония</c:v>
                </c:pt>
                <c:pt idx="3">
                  <c:v>Литва</c:v>
                </c:pt>
                <c:pt idx="4">
                  <c:v>Словения</c:v>
                </c:pt>
                <c:pt idx="5">
                  <c:v>Польша</c:v>
                </c:pt>
                <c:pt idx="6">
                  <c:v>Тайвань                   2,97%</c:v>
                </c:pt>
                <c:pt idx="7">
                  <c:v>Дания</c:v>
                </c:pt>
                <c:pt idx="8">
                  <c:v>Беларусь</c:v>
                </c:pt>
                <c:pt idx="9">
                  <c:v>Япония</c:v>
                </c:pt>
                <c:pt idx="10">
                  <c:v>Россия</c:v>
                </c:pt>
              </c:strCache>
            </c:strRef>
          </c:cat>
          <c:val>
            <c:numRef>
              <c:f>Лист1!$B$2:$B$13</c:f>
              <c:numCache>
                <c:formatCode>0.00%</c:formatCode>
                <c:ptCount val="12"/>
                <c:pt idx="0">
                  <c:v>4.3200000000000002E-2</c:v>
                </c:pt>
                <c:pt idx="1">
                  <c:v>4.0099999999999997E-2</c:v>
                </c:pt>
                <c:pt idx="2">
                  <c:v>3.8199999999999998E-2</c:v>
                </c:pt>
                <c:pt idx="3">
                  <c:v>3.78E-2</c:v>
                </c:pt>
                <c:pt idx="4">
                  <c:v>3.3500000000000002E-2</c:v>
                </c:pt>
                <c:pt idx="5">
                  <c:v>3.2300000000000002E-2</c:v>
                </c:pt>
                <c:pt idx="6">
                  <c:v>2.9700000000000001E-2</c:v>
                </c:pt>
                <c:pt idx="7">
                  <c:v>2.92E-2</c:v>
                </c:pt>
                <c:pt idx="8">
                  <c:v>1.9E-2</c:v>
                </c:pt>
                <c:pt idx="9">
                  <c:v>1.3100000000000001E-2</c:v>
                </c:pt>
                <c:pt idx="10">
                  <c:v>9.5999999999999992E-3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A1-4528-9588-FB6169A166D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930807935"/>
        <c:axId val="930812511"/>
      </c:barChart>
      <c:catAx>
        <c:axId val="930807935"/>
        <c:scaling>
          <c:orientation val="maxMin"/>
        </c:scaling>
        <c:delete val="0"/>
        <c:axPos val="l"/>
        <c:numFmt formatCode="@" sourceLinked="0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just"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aleway" panose="020B0503030101060003" pitchFamily="34" charset="-52"/>
                <a:ea typeface="+mn-ea"/>
                <a:cs typeface="+mn-cs"/>
              </a:defRPr>
            </a:pPr>
            <a:endParaRPr lang="ru-RU"/>
          </a:p>
        </c:txPr>
        <c:crossAx val="930812511"/>
        <c:crosses val="autoZero"/>
        <c:auto val="1"/>
        <c:lblAlgn val="ctr"/>
        <c:lblOffset val="100"/>
        <c:tickLblSkip val="1"/>
        <c:noMultiLvlLbl val="0"/>
      </c:catAx>
      <c:valAx>
        <c:axId val="930812511"/>
        <c:scaling>
          <c:orientation val="minMax"/>
        </c:scaling>
        <c:delete val="1"/>
        <c:axPos val="t"/>
        <c:numFmt formatCode="0.00%" sourceLinked="1"/>
        <c:majorTickMark val="out"/>
        <c:minorTickMark val="none"/>
        <c:tickLblPos val="nextTo"/>
        <c:crossAx val="9308079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latin typeface="Raleway" panose="020B0503030101060003" pitchFamily="34" charset="-52"/>
        </a:defRPr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437865009221394E-2"/>
          <c:y val="0.15963661978740407"/>
          <c:w val="0.97434746323999655"/>
          <c:h val="0.7887885334030724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Лист1!$A$2:$A$17</c:f>
              <c:strCache>
                <c:ptCount val="16"/>
                <c:pt idx="0">
                  <c:v>2019 Q1</c:v>
                </c:pt>
                <c:pt idx="1">
                  <c:v>2019 Q2</c:v>
                </c:pt>
                <c:pt idx="2">
                  <c:v>2019 Q3</c:v>
                </c:pt>
                <c:pt idx="3">
                  <c:v>2019 Q4</c:v>
                </c:pt>
                <c:pt idx="4">
                  <c:v>2020 Q1</c:v>
                </c:pt>
                <c:pt idx="5">
                  <c:v>2020 Q2</c:v>
                </c:pt>
                <c:pt idx="6">
                  <c:v>2020 Q3</c:v>
                </c:pt>
                <c:pt idx="7">
                  <c:v>2020 Q4</c:v>
                </c:pt>
                <c:pt idx="8">
                  <c:v>2021 Q1</c:v>
                </c:pt>
                <c:pt idx="9">
                  <c:v>2021 Q2</c:v>
                </c:pt>
                <c:pt idx="10">
                  <c:v>2021 Q3</c:v>
                </c:pt>
                <c:pt idx="11">
                  <c:v>2021 Q4</c:v>
                </c:pt>
                <c:pt idx="12">
                  <c:v>2022 Q1</c:v>
                </c:pt>
                <c:pt idx="13">
                  <c:v>2022 Q2</c:v>
                </c:pt>
                <c:pt idx="14">
                  <c:v>2022 Q3</c:v>
                </c:pt>
                <c:pt idx="15">
                  <c:v>2022 Q4</c:v>
                </c:pt>
              </c:strCache>
            </c:strRef>
          </c:cat>
          <c:val>
            <c:numRef>
              <c:f>Лист1!$B$2:$B$17</c:f>
              <c:numCache>
                <c:formatCode>General</c:formatCode>
                <c:ptCount val="16"/>
                <c:pt idx="0">
                  <c:v>472</c:v>
                </c:pt>
                <c:pt idx="1">
                  <c:v>685</c:v>
                </c:pt>
                <c:pt idx="2">
                  <c:v>781</c:v>
                </c:pt>
                <c:pt idx="3">
                  <c:v>764</c:v>
                </c:pt>
                <c:pt idx="4">
                  <c:v>632</c:v>
                </c:pt>
                <c:pt idx="5">
                  <c:v>641</c:v>
                </c:pt>
                <c:pt idx="6">
                  <c:v>734</c:v>
                </c:pt>
                <c:pt idx="7">
                  <c:v>498</c:v>
                </c:pt>
                <c:pt idx="8">
                  <c:v>550</c:v>
                </c:pt>
                <c:pt idx="9">
                  <c:v>832</c:v>
                </c:pt>
                <c:pt idx="10">
                  <c:v>850</c:v>
                </c:pt>
                <c:pt idx="11">
                  <c:v>770</c:v>
                </c:pt>
                <c:pt idx="12">
                  <c:v>584</c:v>
                </c:pt>
                <c:pt idx="13">
                  <c:v>467</c:v>
                </c:pt>
                <c:pt idx="14">
                  <c:v>832</c:v>
                </c:pt>
                <c:pt idx="15">
                  <c:v>449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DF-4EB2-A027-BF110B8DEB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35829728"/>
        <c:axId val="235826400"/>
      </c:barChart>
      <c:catAx>
        <c:axId val="235829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5826400"/>
        <c:crosses val="autoZero"/>
        <c:auto val="1"/>
        <c:lblAlgn val="ctr"/>
        <c:lblOffset val="100"/>
        <c:noMultiLvlLbl val="0"/>
      </c:catAx>
      <c:valAx>
        <c:axId val="235826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5829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94AC0-1A3C-4142-9298-9E10AEF7517A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E1B6-192B-4A4A-95B1-CC4042F02B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221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94AC0-1A3C-4142-9298-9E10AEF7517A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E1B6-192B-4A4A-95B1-CC4042F02B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2546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94AC0-1A3C-4142-9298-9E10AEF7517A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E1B6-192B-4A4A-95B1-CC4042F02BBB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029215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94AC0-1A3C-4142-9298-9E10AEF7517A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E1B6-192B-4A4A-95B1-CC4042F02B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4164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94AC0-1A3C-4142-9298-9E10AEF7517A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E1B6-192B-4A4A-95B1-CC4042F02BB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508283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94AC0-1A3C-4142-9298-9E10AEF7517A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E1B6-192B-4A4A-95B1-CC4042F02B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4402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94AC0-1A3C-4142-9298-9E10AEF7517A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E1B6-192B-4A4A-95B1-CC4042F02B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2365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94AC0-1A3C-4142-9298-9E10AEF7517A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E1B6-192B-4A4A-95B1-CC4042F02B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193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94AC0-1A3C-4142-9298-9E10AEF7517A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E1B6-192B-4A4A-95B1-CC4042F02B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776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94AC0-1A3C-4142-9298-9E10AEF7517A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E1B6-192B-4A4A-95B1-CC4042F02B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536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94AC0-1A3C-4142-9298-9E10AEF7517A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E1B6-192B-4A4A-95B1-CC4042F02B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52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94AC0-1A3C-4142-9298-9E10AEF7517A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E1B6-192B-4A4A-95B1-CC4042F02B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236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94AC0-1A3C-4142-9298-9E10AEF7517A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E1B6-192B-4A4A-95B1-CC4042F02B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200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94AC0-1A3C-4142-9298-9E10AEF7517A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E1B6-192B-4A4A-95B1-CC4042F02B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522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94AC0-1A3C-4142-9298-9E10AEF7517A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E1B6-192B-4A4A-95B1-CC4042F02B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1866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94AC0-1A3C-4142-9298-9E10AEF7517A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E1B6-192B-4A4A-95B1-CC4042F02B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887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B94AC0-1A3C-4142-9298-9E10AEF7517A}" type="datetimeFigureOut">
              <a:rPr lang="ru-RU" smtClean="0"/>
              <a:t>14.04.2023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E12E1B6-192B-4A4A-95B1-CC4042F02B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08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4" r:id="rId1"/>
    <p:sldLayoutId id="2147483925" r:id="rId2"/>
    <p:sldLayoutId id="2147483926" r:id="rId3"/>
    <p:sldLayoutId id="2147483927" r:id="rId4"/>
    <p:sldLayoutId id="2147483928" r:id="rId5"/>
    <p:sldLayoutId id="2147483929" r:id="rId6"/>
    <p:sldLayoutId id="2147483930" r:id="rId7"/>
    <p:sldLayoutId id="2147483931" r:id="rId8"/>
    <p:sldLayoutId id="2147483932" r:id="rId9"/>
    <p:sldLayoutId id="2147483933" r:id="rId10"/>
    <p:sldLayoutId id="2147483934" r:id="rId11"/>
    <p:sldLayoutId id="2147483935" r:id="rId12"/>
    <p:sldLayoutId id="2147483936" r:id="rId13"/>
    <p:sldLayoutId id="2147483937" r:id="rId14"/>
    <p:sldLayoutId id="2147483938" r:id="rId15"/>
    <p:sldLayoutId id="214748393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 anchor="ctr" anchorCtr="0">
            <a:normAutofit fontScale="90000"/>
          </a:bodyPr>
          <a:lstStyle/>
          <a:p>
            <a:r>
              <a:rPr lang="ru-RU" b="1" dirty="0">
                <a:solidFill>
                  <a:schemeClr val="accent5"/>
                </a:solidFill>
                <a:latin typeface="Raleway" panose="020B0503030101060003" pitchFamily="34" charset="-52"/>
              </a:rPr>
              <a:t>Предварительные итоги работы мировой лизинговой отрасли по итогам 2021-2022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9301" y="5126636"/>
            <a:ext cx="6400800" cy="1349115"/>
          </a:xfrm>
        </p:spPr>
        <p:txBody>
          <a:bodyPr anchor="b" anchorCtr="0"/>
          <a:lstStyle/>
          <a:p>
            <a:r>
              <a:rPr lang="ru-RU" b="1" dirty="0">
                <a:solidFill>
                  <a:schemeClr val="tx1"/>
                </a:solidFill>
              </a:rPr>
              <a:t>По итогам исследований Ассоциации лизингодателей Республики Беларусь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52013" y="6239923"/>
            <a:ext cx="21884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latin typeface="Raleway" panose="020B0503030101060003" pitchFamily="34" charset="-52"/>
              </a:rPr>
              <a:t>Цыбулько</a:t>
            </a:r>
            <a:r>
              <a:rPr lang="ru-RU" sz="2400" b="1" dirty="0">
                <a:latin typeface="Raleway" panose="020B0503030101060003" pitchFamily="34" charset="-52"/>
              </a:rPr>
              <a:t> А.И.</a:t>
            </a:r>
          </a:p>
        </p:txBody>
      </p:sp>
    </p:spTree>
    <p:extLst>
      <p:ext uri="{BB962C8B-B14F-4D97-AF65-F5344CB8AC3E}">
        <p14:creationId xmlns:p14="http://schemas.microsoft.com/office/powerpoint/2010/main" val="261488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04537"/>
            <a:ext cx="12192000" cy="1518652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5"/>
                </a:solidFill>
                <a:latin typeface="Raleway" panose="020B0503030101060003" pitchFamily="34" charset="-52"/>
              </a:rPr>
              <a:t>Объем нового бизнеса отдельных стран Европы в 2021 году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0207845"/>
              </p:ext>
            </p:extLst>
          </p:nvPr>
        </p:nvGraphicFramePr>
        <p:xfrm>
          <a:off x="645359" y="1731362"/>
          <a:ext cx="11157044" cy="50527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1641">
                  <a:extLst>
                    <a:ext uri="{9D8B030D-6E8A-4147-A177-3AD203B41FA5}">
                      <a16:colId xmlns:a16="http://schemas.microsoft.com/office/drawing/2014/main" val="3449990961"/>
                    </a:ext>
                  </a:extLst>
                </a:gridCol>
                <a:gridCol w="3556881">
                  <a:extLst>
                    <a:ext uri="{9D8B030D-6E8A-4147-A177-3AD203B41FA5}">
                      <a16:colId xmlns:a16="http://schemas.microsoft.com/office/drawing/2014/main" val="3761326215"/>
                    </a:ext>
                  </a:extLst>
                </a:gridCol>
                <a:gridCol w="2789261">
                  <a:extLst>
                    <a:ext uri="{9D8B030D-6E8A-4147-A177-3AD203B41FA5}">
                      <a16:colId xmlns:a16="http://schemas.microsoft.com/office/drawing/2014/main" val="1507791562"/>
                    </a:ext>
                  </a:extLst>
                </a:gridCol>
                <a:gridCol w="2789261">
                  <a:extLst>
                    <a:ext uri="{9D8B030D-6E8A-4147-A177-3AD203B41FA5}">
                      <a16:colId xmlns:a16="http://schemas.microsoft.com/office/drawing/2014/main" val="3748946248"/>
                    </a:ext>
                  </a:extLst>
                </a:gridCol>
              </a:tblGrid>
              <a:tr h="986803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FFFF00"/>
                          </a:solidFill>
                          <a:latin typeface="Raleway" panose="020B0503030101060003" pitchFamily="34" charset="-52"/>
                        </a:rPr>
                        <a:t>Страна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FFFF00"/>
                          </a:solidFill>
                          <a:latin typeface="Raleway" panose="020B0503030101060003" pitchFamily="34" charset="-52"/>
                        </a:rPr>
                        <a:t>Объем нового бизнеса 2021г. </a:t>
                      </a:r>
                      <a:br>
                        <a:rPr lang="ru-RU" sz="2000" dirty="0">
                          <a:solidFill>
                            <a:srgbClr val="FFFF00"/>
                          </a:solidFill>
                          <a:latin typeface="Raleway" panose="020B0503030101060003" pitchFamily="34" charset="-52"/>
                        </a:rPr>
                      </a:br>
                      <a:r>
                        <a:rPr lang="ru-RU" sz="2000" dirty="0">
                          <a:solidFill>
                            <a:srgbClr val="FFFF00"/>
                          </a:solidFill>
                          <a:latin typeface="Raleway" panose="020B0503030101060003" pitchFamily="34" charset="-52"/>
                        </a:rPr>
                        <a:t>(млн. Евро)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FFFF00"/>
                          </a:solidFill>
                          <a:latin typeface="Raleway" panose="020B0503030101060003" pitchFamily="34" charset="-52"/>
                        </a:rPr>
                        <a:t>Объем нового бизнеса 2020г. </a:t>
                      </a:r>
                      <a:br>
                        <a:rPr lang="ru-RU" sz="2000" dirty="0">
                          <a:solidFill>
                            <a:srgbClr val="FFFF00"/>
                          </a:solidFill>
                          <a:latin typeface="Raleway" panose="020B0503030101060003" pitchFamily="34" charset="-52"/>
                        </a:rPr>
                      </a:br>
                      <a:r>
                        <a:rPr lang="ru-RU" sz="2000" dirty="0">
                          <a:solidFill>
                            <a:srgbClr val="FFFF00"/>
                          </a:solidFill>
                          <a:latin typeface="Raleway" panose="020B0503030101060003" pitchFamily="34" charset="-52"/>
                        </a:rPr>
                        <a:t>(млн. Евро)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FFFF00"/>
                          </a:solidFill>
                          <a:latin typeface="Raleway" panose="020B0503030101060003" pitchFamily="34" charset="-52"/>
                        </a:rPr>
                        <a:t>2021 к 2020 году </a:t>
                      </a:r>
                      <a:br>
                        <a:rPr lang="ru-RU" sz="2000" dirty="0">
                          <a:solidFill>
                            <a:srgbClr val="FFFF00"/>
                          </a:solidFill>
                          <a:latin typeface="Raleway" panose="020B0503030101060003" pitchFamily="34" charset="-52"/>
                        </a:rPr>
                      </a:br>
                      <a:r>
                        <a:rPr lang="ru-RU" sz="2000" dirty="0">
                          <a:solidFill>
                            <a:srgbClr val="FFFF00"/>
                          </a:solidFill>
                          <a:latin typeface="Raleway" panose="020B0503030101060003" pitchFamily="34" charset="-52"/>
                        </a:rPr>
                        <a:t>(%)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454691"/>
                  </a:ext>
                </a:extLst>
              </a:tr>
              <a:tr h="395246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Великобритания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90</a:t>
                      </a:r>
                      <a:r>
                        <a:rPr lang="ru-RU" baseline="0" dirty="0">
                          <a:latin typeface="Raleway" panose="020B0503030101060003" pitchFamily="34" charset="-52"/>
                        </a:rPr>
                        <a:t> 834</a:t>
                      </a:r>
                      <a:endParaRPr lang="ru-RU" dirty="0">
                        <a:latin typeface="Raleway" panose="020B0503030101060003" pitchFamily="34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78 817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aseline="0" dirty="0">
                          <a:latin typeface="Raleway" panose="020B0503030101060003" pitchFamily="34" charset="-52"/>
                        </a:rPr>
                        <a:t>13,0</a:t>
                      </a:r>
                      <a:endParaRPr lang="ru-RU" dirty="0">
                        <a:latin typeface="Raleway" panose="020B0503030101060003" pitchFamily="34" charset="-5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50227876"/>
                  </a:ext>
                </a:extLst>
              </a:tr>
              <a:tr h="395246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Германия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71</a:t>
                      </a:r>
                      <a:r>
                        <a:rPr lang="ru-RU" baseline="0" dirty="0">
                          <a:latin typeface="Raleway" panose="020B0503030101060003" pitchFamily="34" charset="-52"/>
                        </a:rPr>
                        <a:t> 547</a:t>
                      </a:r>
                      <a:endParaRPr lang="ru-RU" dirty="0">
                        <a:latin typeface="Raleway" panose="020B0503030101060003" pitchFamily="34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58</a:t>
                      </a:r>
                      <a:r>
                        <a:rPr lang="ru-RU" baseline="0" dirty="0">
                          <a:latin typeface="Raleway" panose="020B0503030101060003" pitchFamily="34" charset="-52"/>
                        </a:rPr>
                        <a:t> 719</a:t>
                      </a:r>
                      <a:endParaRPr lang="ru-RU" dirty="0">
                        <a:latin typeface="Raleway" panose="020B0503030101060003" pitchFamily="34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21,9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44018429"/>
                  </a:ext>
                </a:extLst>
              </a:tr>
              <a:tr h="395246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Франция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61 379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54258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11,6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82562740"/>
                  </a:ext>
                </a:extLst>
              </a:tr>
              <a:tr h="395246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Италия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28</a:t>
                      </a:r>
                      <a:r>
                        <a:rPr lang="ru-RU" baseline="0" dirty="0">
                          <a:latin typeface="Raleway" panose="020B0503030101060003" pitchFamily="34" charset="-52"/>
                        </a:rPr>
                        <a:t> 772</a:t>
                      </a:r>
                      <a:endParaRPr lang="ru-RU" dirty="0">
                        <a:latin typeface="Raleway" panose="020B0503030101060003" pitchFamily="34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22 887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25,6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07271159"/>
                  </a:ext>
                </a:extLst>
              </a:tr>
              <a:tr h="395246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Польша</a:t>
                      </a:r>
                    </a:p>
                    <a:p>
                      <a:pPr algn="ctr"/>
                      <a:endParaRPr lang="ru-RU" dirty="0">
                        <a:latin typeface="Raleway" panose="020B0503030101060003" pitchFamily="34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19</a:t>
                      </a:r>
                      <a:r>
                        <a:rPr lang="ru-RU" baseline="0" dirty="0">
                          <a:latin typeface="Raleway" panose="020B0503030101060003" pitchFamily="34" charset="-52"/>
                        </a:rPr>
                        <a:t> 284</a:t>
                      </a:r>
                      <a:endParaRPr lang="ru-RU" dirty="0">
                        <a:latin typeface="Raleway" panose="020B0503030101060003" pitchFamily="34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17</a:t>
                      </a:r>
                      <a:r>
                        <a:rPr lang="ru-RU" baseline="0" dirty="0">
                          <a:latin typeface="Raleway" panose="020B0503030101060003" pitchFamily="34" charset="-52"/>
                        </a:rPr>
                        <a:t> 181</a:t>
                      </a:r>
                      <a:endParaRPr lang="ru-RU" dirty="0">
                        <a:latin typeface="Raleway" panose="020B0503030101060003" pitchFamily="34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25,6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56845725"/>
                  </a:ext>
                </a:extLst>
              </a:tr>
              <a:tr h="395246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Швеция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17</a:t>
                      </a:r>
                      <a:r>
                        <a:rPr lang="ru-RU" baseline="0" dirty="0">
                          <a:latin typeface="Raleway" panose="020B0503030101060003" pitchFamily="34" charset="-52"/>
                        </a:rPr>
                        <a:t> 937</a:t>
                      </a:r>
                      <a:endParaRPr lang="ru-RU" dirty="0">
                        <a:latin typeface="Raleway" panose="020B0503030101060003" pitchFamily="34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13</a:t>
                      </a:r>
                      <a:r>
                        <a:rPr lang="ru-RU" baseline="0" dirty="0">
                          <a:latin typeface="Raleway" panose="020B0503030101060003" pitchFamily="34" charset="-52"/>
                        </a:rPr>
                        <a:t> 336</a:t>
                      </a:r>
                      <a:endParaRPr lang="ru-RU" dirty="0">
                        <a:latin typeface="Raleway" panose="020B0503030101060003" pitchFamily="34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-2,6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72609366"/>
                  </a:ext>
                </a:extLst>
              </a:tr>
              <a:tr h="395246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Литва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2</a:t>
                      </a:r>
                      <a:r>
                        <a:rPr lang="ru-RU" baseline="0" dirty="0">
                          <a:latin typeface="Raleway" panose="020B0503030101060003" pitchFamily="34" charset="-52"/>
                        </a:rPr>
                        <a:t> 071</a:t>
                      </a:r>
                      <a:endParaRPr lang="ru-RU" dirty="0">
                        <a:latin typeface="Raleway" panose="020B0503030101060003" pitchFamily="34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1</a:t>
                      </a:r>
                      <a:r>
                        <a:rPr lang="ru-RU" baseline="0" dirty="0">
                          <a:latin typeface="Raleway" panose="020B0503030101060003" pitchFamily="34" charset="-52"/>
                        </a:rPr>
                        <a:t> 346</a:t>
                      </a:r>
                      <a:endParaRPr lang="ru-RU" dirty="0">
                        <a:latin typeface="Raleway" panose="020B0503030101060003" pitchFamily="34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53,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75760083"/>
                  </a:ext>
                </a:extLst>
              </a:tr>
              <a:tr h="395246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Raleway" panose="020B0503030101060003" pitchFamily="34" charset="-52"/>
                        </a:rPr>
                        <a:t>Беларусь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Raleway" panose="020B0503030101060003" pitchFamily="34" charset="-52"/>
                        </a:rPr>
                        <a:t>1</a:t>
                      </a:r>
                      <a:r>
                        <a:rPr lang="ru-RU" b="1" baseline="0" dirty="0">
                          <a:latin typeface="Raleway" panose="020B0503030101060003" pitchFamily="34" charset="-52"/>
                        </a:rPr>
                        <a:t> 082</a:t>
                      </a:r>
                      <a:endParaRPr lang="ru-RU" b="1" dirty="0">
                        <a:latin typeface="Raleway" panose="020B0503030101060003" pitchFamily="34" charset="-52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Raleway" panose="020B0503030101060003" pitchFamily="34" charset="-52"/>
                        </a:rPr>
                        <a:t>899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baseline="0" dirty="0">
                          <a:solidFill>
                            <a:schemeClr val="bg1"/>
                          </a:solidFill>
                          <a:latin typeface="Raleway" panose="020B0503030101060003" pitchFamily="34" charset="-52"/>
                        </a:rPr>
                        <a:t>21,9</a:t>
                      </a:r>
                      <a:endParaRPr lang="ru-RU" b="1" dirty="0">
                        <a:solidFill>
                          <a:schemeClr val="bg1"/>
                        </a:solidFill>
                        <a:latin typeface="Raleway" panose="020B0503030101060003" pitchFamily="34" charset="-52"/>
                      </a:endParaRP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7479689"/>
                  </a:ext>
                </a:extLst>
              </a:tr>
              <a:tr h="395246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Латвия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894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549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31,2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122901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7664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81017"/>
          </a:xfrm>
        </p:spPr>
        <p:txBody>
          <a:bodyPr>
            <a:normAutofit/>
          </a:bodyPr>
          <a:lstStyle/>
          <a:p>
            <a:pPr algn="ctr"/>
            <a:r>
              <a:rPr lang="ru-RU" b="1" cap="none" dirty="0">
                <a:solidFill>
                  <a:schemeClr val="accent5"/>
                </a:solidFill>
                <a:latin typeface="Raleway" panose="020B0503030101060003"/>
              </a:rPr>
              <a:t>Динамика изменения объёма нового бизнеса на европейском рынке лизинга с 2005 по 2021 годы</a:t>
            </a:r>
            <a:r>
              <a:rPr lang="ru-RU" b="1" cap="none" dirty="0">
                <a:solidFill>
                  <a:schemeClr val="accent1"/>
                </a:solidFill>
                <a:latin typeface="Raleway" panose="020B0503030101060003"/>
              </a:rPr>
              <a:t>. 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985446" y="6121022"/>
            <a:ext cx="32274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Raleway" panose="020B0503030101060003"/>
              </a:rPr>
              <a:t>(источник </a:t>
            </a:r>
            <a:r>
              <a:rPr lang="ru-RU" sz="2400" dirty="0" err="1">
                <a:latin typeface="Raleway" panose="020B0503030101060003"/>
              </a:rPr>
              <a:t>Leaseurope</a:t>
            </a:r>
            <a:r>
              <a:rPr lang="ru-RU" sz="2400" dirty="0">
                <a:latin typeface="Raleway" panose="020B0503030101060003"/>
              </a:rPr>
              <a:t>)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1681017"/>
            <a:ext cx="9086849" cy="3957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1532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480783"/>
          </a:xfrm>
        </p:spPr>
        <p:txBody>
          <a:bodyPr>
            <a:normAutofit/>
          </a:bodyPr>
          <a:lstStyle/>
          <a:p>
            <a:pPr algn="ctr"/>
            <a:r>
              <a:rPr lang="ru-RU" sz="2400" cap="none" dirty="0">
                <a:solidFill>
                  <a:schemeClr val="accent5"/>
                </a:solidFill>
                <a:latin typeface="Raleway" panose="020B0503030101060003"/>
              </a:rPr>
              <a:t>СТРУКТУРА ЕВРОПЕЙСКОГО РЫНКА ЛИЗИНГА ПО ПРЕДМЕТАМ ЛИЗИНГА</a:t>
            </a:r>
            <a:br>
              <a:rPr lang="ru-RU" sz="2400" cap="none" dirty="0">
                <a:latin typeface="Raleway" panose="020B0503030101060003"/>
              </a:rPr>
            </a:br>
            <a:endParaRPr lang="ru-RU" sz="2400" cap="none" dirty="0">
              <a:latin typeface="Raleway" panose="020B0503030101060003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0919" y="2160588"/>
            <a:ext cx="7110199" cy="388143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07576" y="6264322"/>
            <a:ext cx="32274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Raleway" panose="020B0503030101060003"/>
              </a:rPr>
              <a:t>(источник </a:t>
            </a:r>
            <a:r>
              <a:rPr lang="ru-RU" sz="2400" dirty="0" err="1">
                <a:latin typeface="Raleway" panose="020B0503030101060003"/>
              </a:rPr>
              <a:t>Leaseurope</a:t>
            </a:r>
            <a:r>
              <a:rPr lang="ru-RU" sz="2400" dirty="0">
                <a:latin typeface="Raleway" panose="020B0503030101060003"/>
              </a:rPr>
              <a:t>)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791063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8289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5"/>
                </a:solidFill>
                <a:latin typeface="Raleway" panose="020B0503030101060003"/>
              </a:rPr>
              <a:t>Объемы нового бизнеса в 2021 году по категориям лизингополучателей.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7255" y="2900290"/>
            <a:ext cx="4517528" cy="240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5669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04537"/>
            <a:ext cx="12192000" cy="151865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5"/>
                </a:solidFill>
                <a:latin typeface="Raleway" panose="020B0503030101060003" pitchFamily="34" charset="-52"/>
              </a:rPr>
              <a:t>Уровень проникновения лизинга </a:t>
            </a:r>
            <a:br>
              <a:rPr lang="ru-RU" b="1" dirty="0">
                <a:solidFill>
                  <a:schemeClr val="accent5"/>
                </a:solidFill>
                <a:latin typeface="Raleway" panose="020B0503030101060003" pitchFamily="34" charset="-52"/>
              </a:rPr>
            </a:br>
            <a:r>
              <a:rPr lang="ru-RU" b="1" dirty="0">
                <a:solidFill>
                  <a:schemeClr val="accent5"/>
                </a:solidFill>
                <a:latin typeface="Raleway" panose="020B0503030101060003" pitchFamily="34" charset="-52"/>
              </a:rPr>
              <a:t>по отношению к объему инвестиций </a:t>
            </a:r>
            <a:br>
              <a:rPr lang="ru-RU" b="1" dirty="0">
                <a:solidFill>
                  <a:schemeClr val="accent5"/>
                </a:solidFill>
                <a:latin typeface="Raleway" panose="020B0503030101060003" pitchFamily="34" charset="-52"/>
              </a:rPr>
            </a:br>
            <a:r>
              <a:rPr lang="ru-RU" b="1" dirty="0">
                <a:solidFill>
                  <a:schemeClr val="accent5"/>
                </a:solidFill>
                <a:latin typeface="Raleway" panose="020B0503030101060003" pitchFamily="34" charset="-52"/>
              </a:rPr>
              <a:t>в основной капитал по </a:t>
            </a:r>
            <a:r>
              <a:rPr lang="ru-RU" b="1">
                <a:solidFill>
                  <a:schemeClr val="accent5"/>
                </a:solidFill>
                <a:latin typeface="Raleway" panose="020B0503030101060003" pitchFamily="34" charset="-52"/>
              </a:rPr>
              <a:t>итогам 2021 </a:t>
            </a:r>
            <a:r>
              <a:rPr lang="ru-RU" b="1" dirty="0">
                <a:solidFill>
                  <a:schemeClr val="accent5"/>
                </a:solidFill>
                <a:latin typeface="Raleway" panose="020B0503030101060003" pitchFamily="34" charset="-52"/>
              </a:rPr>
              <a:t>года</a:t>
            </a:r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0947753"/>
              </p:ext>
            </p:extLst>
          </p:nvPr>
        </p:nvGraphicFramePr>
        <p:xfrm>
          <a:off x="867108" y="1723189"/>
          <a:ext cx="11160000" cy="4665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96460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1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04537"/>
            <a:ext cx="12192000" cy="1518652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5"/>
                </a:solidFill>
                <a:latin typeface="Raleway" panose="020B0503030101060003" pitchFamily="34" charset="-52"/>
              </a:rPr>
              <a:t>Уровень проникновения лизинга по отношению к ВВП по итогам 2021 года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1042437"/>
              </p:ext>
            </p:extLst>
          </p:nvPr>
        </p:nvGraphicFramePr>
        <p:xfrm>
          <a:off x="516000" y="1924636"/>
          <a:ext cx="11160000" cy="4308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77297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7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928991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5"/>
                </a:solidFill>
              </a:rPr>
              <a:t>Место Беларуси на мировом рынке лизинга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684211" y="1750979"/>
            <a:ext cx="10366409" cy="4243421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ea typeface="NSimSun" panose="02010609030101010101" pitchFamily="49" charset="-122"/>
              </a:rPr>
              <a:t> </a:t>
            </a:r>
            <a:r>
              <a:rPr lang="ru-RU" sz="3200" dirty="0">
                <a:solidFill>
                  <a:schemeClr val="accent5"/>
                </a:solidFill>
                <a:latin typeface="Times New Roman" panose="02020603050405020304" pitchFamily="18" charset="0"/>
                <a:ea typeface="NSimSun" panose="02010609030101010101" pitchFamily="49" charset="-122"/>
              </a:rPr>
              <a:t>Индустрия лизинга менялась по мере того, как влияние пандемии </a:t>
            </a:r>
            <a:r>
              <a:rPr lang="ru-RU" sz="3200" dirty="0" err="1">
                <a:solidFill>
                  <a:schemeClr val="accent5"/>
                </a:solidFill>
                <a:latin typeface="Times New Roman" panose="02020603050405020304" pitchFamily="18" charset="0"/>
                <a:ea typeface="NSimSun" panose="02010609030101010101" pitchFamily="49" charset="-122"/>
              </a:rPr>
              <a:t>коронавируса</a:t>
            </a:r>
            <a:r>
              <a:rPr lang="ru-RU" sz="3200" dirty="0">
                <a:solidFill>
                  <a:schemeClr val="accent5"/>
                </a:solidFill>
                <a:latin typeface="Times New Roman" panose="02020603050405020304" pitchFamily="18" charset="0"/>
                <a:ea typeface="NSimSun" panose="02010609030101010101" pitchFamily="49" charset="-122"/>
              </a:rPr>
              <a:t> меняло бизнес-ландшафт во всем мире. </a:t>
            </a:r>
          </a:p>
          <a:p>
            <a:r>
              <a:rPr lang="ru-RU" sz="3200" dirty="0">
                <a:solidFill>
                  <a:schemeClr val="accent5"/>
                </a:solidFill>
                <a:latin typeface="Times New Roman" panose="02020603050405020304" pitchFamily="18" charset="0"/>
                <a:ea typeface="NSimSun" panose="02010609030101010101" pitchFamily="49" charset="-122"/>
              </a:rPr>
              <a:t>По уровню проникновения в инвестиции, лизинговая отрасль страны находится на 3-м месте в мире, по уровню проникновения в ВВП страны – на 19-м месте.</a:t>
            </a:r>
            <a:endParaRPr lang="ru-RU" sz="32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8888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105183651"/>
              </p:ext>
            </p:extLst>
          </p:nvPr>
        </p:nvGraphicFramePr>
        <p:xfrm>
          <a:off x="1074737" y="942975"/>
          <a:ext cx="9475788" cy="5380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E6FE3E79-A0B3-43D6-8795-E1C6C6ECE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863" y="300817"/>
            <a:ext cx="10058400" cy="1284316"/>
          </a:xfrm>
        </p:spPr>
        <p:txBody>
          <a:bodyPr/>
          <a:lstStyle/>
          <a:p>
            <a:r>
              <a:rPr lang="ru-RU" sz="2400" b="1" dirty="0">
                <a:solidFill>
                  <a:schemeClr val="accent5"/>
                </a:solidFill>
              </a:rPr>
              <a:t>Объем нового бизнеса компаний входящих в реестр </a:t>
            </a:r>
            <a:br>
              <a:rPr lang="ru-RU" sz="2400" b="1" dirty="0">
                <a:solidFill>
                  <a:schemeClr val="accent5"/>
                </a:solidFill>
              </a:rPr>
            </a:br>
            <a:r>
              <a:rPr lang="ru-RU" sz="2400" b="1" dirty="0">
                <a:solidFill>
                  <a:schemeClr val="accent5"/>
                </a:solidFill>
              </a:rPr>
              <a:t>НБ РБ по кварталам 2019-202</a:t>
            </a:r>
            <a:r>
              <a:rPr lang="en-US" sz="2400" b="1" dirty="0">
                <a:solidFill>
                  <a:schemeClr val="accent5"/>
                </a:solidFill>
              </a:rPr>
              <a:t>2</a:t>
            </a:r>
            <a:r>
              <a:rPr lang="ru-RU" sz="2400" b="1" dirty="0">
                <a:solidFill>
                  <a:schemeClr val="accent5"/>
                </a:solidFill>
              </a:rPr>
              <a:t> годов (Млн. руб.)</a:t>
            </a:r>
            <a:endParaRPr lang="ru-RU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0533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30442"/>
            <a:ext cx="12192000" cy="5063958"/>
          </a:xfrm>
        </p:spPr>
        <p:txBody>
          <a:bodyPr>
            <a:normAutofit/>
          </a:bodyPr>
          <a:lstStyle/>
          <a:p>
            <a:pPr algn="ctr"/>
            <a:r>
              <a:rPr lang="ru-RU" sz="7200" b="1" dirty="0">
                <a:solidFill>
                  <a:schemeClr val="accent5"/>
                </a:solidFill>
                <a:latin typeface="Raleway" panose="020B0503030101060003" pitchFamily="34" charset="-52"/>
              </a:rPr>
              <a:t>Благодарю за </a:t>
            </a:r>
            <a:br>
              <a:rPr lang="ru-RU" sz="7200" b="1" dirty="0">
                <a:solidFill>
                  <a:schemeClr val="accent5"/>
                </a:solidFill>
                <a:latin typeface="Raleway" panose="020B0503030101060003" pitchFamily="34" charset="-52"/>
              </a:rPr>
            </a:br>
            <a:r>
              <a:rPr lang="ru-RU" sz="7200" b="1" dirty="0">
                <a:solidFill>
                  <a:schemeClr val="accent5"/>
                </a:solidFill>
                <a:latin typeface="Raleway" panose="020B0503030101060003" pitchFamily="34" charset="-52"/>
              </a:rPr>
              <a:t>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3723466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951788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5"/>
                </a:solidFill>
                <a:latin typeface="Raleway" panose="020B0503030101060003" pitchFamily="34" charset="-52"/>
              </a:rPr>
              <a:t>Политические и экономические вызовы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7802" y="1424066"/>
            <a:ext cx="8534400" cy="5114875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5"/>
                </a:solidFill>
                <a:latin typeface="Raleway" panose="020B0503030101060003" pitchFamily="34" charset="-52"/>
              </a:rPr>
              <a:t>Цифровые технологии стали спасательным кругом в условиях ковидных ограничений 2020 года. Задача заключалась  в  поиске надежных механизмов, которые одновременно являлись и безопасными, и масштабируемыми, и гибкими.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5"/>
                </a:solidFill>
                <a:latin typeface="Raleway" panose="020B0503030101060003" pitchFamily="34" charset="-52"/>
              </a:rPr>
              <a:t>Для работы в новых условиях, лизинговые предприятия вынуждены были внедрить новые программные продукты с соответствующей переподготовкой персонала.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5"/>
                </a:solidFill>
                <a:latin typeface="Raleway" panose="020B0503030101060003" pitchFamily="34" charset="-52"/>
              </a:rPr>
              <a:t>Начиная с 2021 года на рынок наложился дефицит предметов лизинга и проблемы с логистикой.</a:t>
            </a:r>
          </a:p>
        </p:txBody>
      </p:sp>
    </p:spTree>
    <p:extLst>
      <p:ext uri="{BB962C8B-B14F-4D97-AF65-F5344CB8AC3E}">
        <p14:creationId xmlns:p14="http://schemas.microsoft.com/office/powerpoint/2010/main" val="1314353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04537"/>
            <a:ext cx="12192000" cy="1518652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5"/>
                </a:solidFill>
                <a:latin typeface="Raleway" panose="020B0503030101060003" pitchFamily="34" charset="-52"/>
              </a:rPr>
              <a:t>Объем нового бизнеса по регионам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1026862"/>
              </p:ext>
            </p:extLst>
          </p:nvPr>
        </p:nvGraphicFramePr>
        <p:xfrm>
          <a:off x="516000" y="1723189"/>
          <a:ext cx="11160000" cy="45113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5637">
                  <a:extLst>
                    <a:ext uri="{9D8B030D-6E8A-4147-A177-3AD203B41FA5}">
                      <a16:colId xmlns:a16="http://schemas.microsoft.com/office/drawing/2014/main" val="2349686744"/>
                    </a:ext>
                  </a:extLst>
                </a:gridCol>
                <a:gridCol w="2408121">
                  <a:extLst>
                    <a:ext uri="{9D8B030D-6E8A-4147-A177-3AD203B41FA5}">
                      <a16:colId xmlns:a16="http://schemas.microsoft.com/office/drawing/2014/main" val="930241834"/>
                    </a:ext>
                  </a:extLst>
                </a:gridCol>
                <a:gridCol w="2408121">
                  <a:extLst>
                    <a:ext uri="{9D8B030D-6E8A-4147-A177-3AD203B41FA5}">
                      <a16:colId xmlns:a16="http://schemas.microsoft.com/office/drawing/2014/main" val="3644985324"/>
                    </a:ext>
                  </a:extLst>
                </a:gridCol>
                <a:gridCol w="2408121">
                  <a:extLst>
                    <a:ext uri="{9D8B030D-6E8A-4147-A177-3AD203B41FA5}">
                      <a16:colId xmlns:a16="http://schemas.microsoft.com/office/drawing/2014/main" val="885513280"/>
                    </a:ext>
                  </a:extLst>
                </a:gridCol>
              </a:tblGrid>
              <a:tr h="132057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FFFF00"/>
                          </a:solidFill>
                          <a:latin typeface="Raleway" panose="020B0503030101060003" pitchFamily="34" charset="-52"/>
                        </a:rPr>
                        <a:t>Регион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FFFF00"/>
                          </a:solidFill>
                          <a:latin typeface="Raleway" panose="020B0503030101060003" pitchFamily="34" charset="-52"/>
                        </a:rPr>
                        <a:t>Объем нового бизнеса 2021г.</a:t>
                      </a:r>
                      <a:br>
                        <a:rPr lang="ru-RU" sz="2000" dirty="0">
                          <a:solidFill>
                            <a:srgbClr val="FFFF00"/>
                          </a:solidFill>
                          <a:latin typeface="Raleway" panose="020B0503030101060003" pitchFamily="34" charset="-52"/>
                        </a:rPr>
                      </a:br>
                      <a:r>
                        <a:rPr lang="ru-RU" sz="2000" dirty="0">
                          <a:solidFill>
                            <a:srgbClr val="FFFF00"/>
                          </a:solidFill>
                          <a:latin typeface="Raleway" panose="020B0503030101060003" pitchFamily="34" charset="-52"/>
                        </a:rPr>
                        <a:t>(млрд. долл.)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FFFF00"/>
                          </a:solidFill>
                          <a:latin typeface="Raleway" panose="020B0503030101060003" pitchFamily="34" charset="-52"/>
                        </a:rPr>
                        <a:t>Рост 2021 к 2020</a:t>
                      </a:r>
                      <a:br>
                        <a:rPr lang="ru-RU" sz="2000" dirty="0">
                          <a:solidFill>
                            <a:srgbClr val="FFFF00"/>
                          </a:solidFill>
                          <a:latin typeface="Raleway" panose="020B0503030101060003" pitchFamily="34" charset="-52"/>
                        </a:rPr>
                      </a:br>
                      <a:r>
                        <a:rPr lang="ru-RU" sz="2000" dirty="0">
                          <a:solidFill>
                            <a:srgbClr val="FFFF00"/>
                          </a:solidFill>
                          <a:latin typeface="Raleway" panose="020B0503030101060003" pitchFamily="34" charset="-52"/>
                        </a:rPr>
                        <a:t>(%)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FFFF00"/>
                          </a:solidFill>
                          <a:latin typeface="Raleway" panose="020B0503030101060003" pitchFamily="34" charset="-52"/>
                        </a:rPr>
                        <a:t>Доля мирового рынка  2020г.</a:t>
                      </a:r>
                      <a:br>
                        <a:rPr lang="ru-RU" sz="2000" dirty="0">
                          <a:solidFill>
                            <a:srgbClr val="FFFF00"/>
                          </a:solidFill>
                          <a:latin typeface="Raleway" panose="020B0503030101060003" pitchFamily="34" charset="-52"/>
                        </a:rPr>
                      </a:br>
                      <a:r>
                        <a:rPr lang="ru-RU" sz="2000" dirty="0">
                          <a:solidFill>
                            <a:srgbClr val="FFFF00"/>
                          </a:solidFill>
                          <a:latin typeface="Raleway" panose="020B0503030101060003" pitchFamily="34" charset="-52"/>
                        </a:rPr>
                        <a:t>(%)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0705254"/>
                  </a:ext>
                </a:extLst>
              </a:tr>
              <a:tr h="535568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Raleway" panose="020B0503030101060003" pitchFamily="34" charset="-52"/>
                        </a:rPr>
                        <a:t>Северная Америка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510,4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7,4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34,9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52055977"/>
                  </a:ext>
                </a:extLst>
              </a:tr>
              <a:tr h="535568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Raleway" panose="020B0503030101060003" pitchFamily="34" charset="-52"/>
                        </a:rPr>
                        <a:t>Европа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446,5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7,8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31,0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76448723"/>
                  </a:ext>
                </a:extLst>
              </a:tr>
              <a:tr h="535568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Raleway" panose="020B0503030101060003" pitchFamily="34" charset="-52"/>
                        </a:rPr>
                        <a:t>Азия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448,0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11,4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30,6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87311318"/>
                  </a:ext>
                </a:extLst>
              </a:tr>
              <a:tr h="535568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Raleway" panose="020B0503030101060003" pitchFamily="34" charset="-52"/>
                        </a:rPr>
                        <a:t>Австралия и Новая Зеландия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26,7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1,1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1,8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4550479"/>
                  </a:ext>
                </a:extLst>
              </a:tr>
              <a:tr h="535568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Raleway" panose="020B0503030101060003" pitchFamily="34" charset="-52"/>
                        </a:rPr>
                        <a:t>Южная Америка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26,7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74,4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1,8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65867050"/>
                  </a:ext>
                </a:extLst>
              </a:tr>
              <a:tr h="512938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Raleway" panose="020B0503030101060003" pitchFamily="34" charset="-52"/>
                        </a:rPr>
                        <a:t>Африка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4,9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9,3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aleway" panose="020B0503030101060003" pitchFamily="34" charset="-52"/>
                        </a:rPr>
                        <a:t>0,3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604045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4655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359764"/>
            <a:ext cx="8534400" cy="989351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accent5"/>
                </a:solidFill>
              </a:rPr>
              <a:t>Мировая лизинговая отрасль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1349115"/>
            <a:ext cx="9778922" cy="53065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2021 году мировой объем нового бизнеса составил 1463 млрд. долл., увеличившись по сравнению с 2020 годом на 9,3%. Несмотря на глобальную турбулентность, лизинг транспорта и оборудования как бизнес продемонстрировал удивительную устойчивость в свете проблем, с которыми он столкнулся в 2021 году.</a:t>
            </a:r>
          </a:p>
          <a:p>
            <a:pPr marL="0" indent="0">
              <a:buNone/>
            </a:pPr>
            <a:r>
              <a:rPr lang="ru-RU" sz="28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последние десять лет мировая лизинговая отрасль выросла на 84%.  Три региона, - Северная Америка, Европа и Азия контролировали 96% мирового объема нового бизнеса.</a:t>
            </a:r>
          </a:p>
        </p:txBody>
      </p:sp>
    </p:spTree>
    <p:extLst>
      <p:ext uri="{BB962C8B-B14F-4D97-AF65-F5344CB8AC3E}">
        <p14:creationId xmlns:p14="http://schemas.microsoft.com/office/powerpoint/2010/main" val="4225464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951788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5"/>
                </a:solidFill>
                <a:latin typeface="Raleway" panose="020B0503030101060003" pitchFamily="34" charset="-52"/>
              </a:rPr>
              <a:t>Сдерживающие факторы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7801" y="1951788"/>
            <a:ext cx="9980303" cy="4587153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внедрением цифровых технологий возникают вопросы, требующие юридической проработки. Например: кто ответит за вред причиненный системой искусственного интеллекта: разработчик, собственник или владелец.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 международной напряженности, торговые и </a:t>
            </a:r>
            <a:r>
              <a:rPr lang="ru-RU" sz="2800" b="1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санкционные</a:t>
            </a:r>
            <a:r>
              <a:rPr lang="ru-RU" sz="28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войны, сдерживали приток инвестиций.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микрочипов для автомобильной промышленности сказался на объеме лизинга легкового транспорта</a:t>
            </a:r>
            <a:endParaRPr lang="ru-RU" sz="2400" b="1" dirty="0">
              <a:solidFill>
                <a:schemeClr val="accent5"/>
              </a:solidFill>
              <a:latin typeface="Raleway" panose="020B0503030101060003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415518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951788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5"/>
                </a:solidFill>
                <a:latin typeface="Raleway" panose="020B0503030101060003" pitchFamily="34" charset="-52"/>
              </a:rPr>
              <a:t>Северная Америка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7802" y="1349116"/>
            <a:ext cx="9740460" cy="5189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 Северной Америки, который состоит из США, Канады и Мексики, сохранил свои позиции в качестве самого большой рынка в мире, с объемом нового бизнеса в 510,4 млрд долл., что составляет 34,9% мирового объема нового бизнеса.</a:t>
            </a:r>
          </a:p>
          <a:p>
            <a:pPr marL="0" indent="0">
              <a:buNone/>
            </a:pPr>
            <a:r>
              <a:rPr lang="ru-RU" sz="28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США являются доминирующим игроком в регионе, и крупнейшим рынком в мире. Объем нового бизнеса лизинговой отрасли США, по данным ассоциации ELFA в 2021 году увеличился на 7,4%.После падения на 7,0% в 2020 году, - это хороший результат. </a:t>
            </a:r>
          </a:p>
        </p:txBody>
      </p:sp>
    </p:spTree>
    <p:extLst>
      <p:ext uri="{BB962C8B-B14F-4D97-AF65-F5344CB8AC3E}">
        <p14:creationId xmlns:p14="http://schemas.microsoft.com/office/powerpoint/2010/main" val="256320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951788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5"/>
                </a:solidFill>
                <a:latin typeface="Raleway" panose="020B0503030101060003" pitchFamily="34" charset="-52"/>
              </a:rPr>
              <a:t>Южная </a:t>
            </a:r>
            <a:r>
              <a:rPr lang="ru-RU" b="1" dirty="0" err="1">
                <a:solidFill>
                  <a:schemeClr val="accent5"/>
                </a:solidFill>
                <a:latin typeface="Raleway" panose="020B0503030101060003" pitchFamily="34" charset="-52"/>
              </a:rPr>
              <a:t>америка</a:t>
            </a:r>
            <a:endParaRPr lang="ru-RU" b="1" dirty="0">
              <a:solidFill>
                <a:schemeClr val="accent5"/>
              </a:solidFill>
              <a:latin typeface="Raleway" panose="020B0503030101060003" pitchFamily="34" charset="-52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7801" y="1469036"/>
            <a:ext cx="9770441" cy="50699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Самый большой рост рынка лизинга среди континентов продемонстрировала Южная Америка. Рост объема нового бизнеса в 2021 году составил 74% и достиг 26,7 млрд. долларов.</a:t>
            </a:r>
          </a:p>
        </p:txBody>
      </p:sp>
    </p:spTree>
    <p:extLst>
      <p:ext uri="{BB962C8B-B14F-4D97-AF65-F5344CB8AC3E}">
        <p14:creationId xmlns:p14="http://schemas.microsoft.com/office/powerpoint/2010/main" val="465015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4133" y="299807"/>
            <a:ext cx="8534400" cy="779488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5"/>
                </a:solidFill>
              </a:rPr>
              <a:t>АЗИЯ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4329" y="1124264"/>
            <a:ext cx="10048745" cy="5336496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Лизинг играет важную роль в финансовой системе Китая. Объем нового бизнеса лизинговой отрасли Китая вырос с 21,88 млрд. долларов в 2008 году до 251,47  млрд. долларов в 2019 году.</a:t>
            </a:r>
          </a:p>
          <a:p>
            <a:r>
              <a:rPr lang="ru-RU" sz="24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смотря  на быстрый рост уровень проникновения к инвестициям в основной капитал остается низким – всего 7,8%, к ВВП – 1,7%.</a:t>
            </a:r>
          </a:p>
          <a:p>
            <a:r>
              <a:rPr lang="ru-RU" sz="24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Лизинговый портфель составил в 2020 году 6,5 трлн. Юаней, что значительно меньше 137 трлн. юаней общей задолженности китайским банкам.</a:t>
            </a:r>
          </a:p>
        </p:txBody>
      </p:sp>
    </p:spTree>
    <p:extLst>
      <p:ext uri="{BB962C8B-B14F-4D97-AF65-F5344CB8AC3E}">
        <p14:creationId xmlns:p14="http://schemas.microsoft.com/office/powerpoint/2010/main" val="1415057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951788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5"/>
                </a:solidFill>
                <a:latin typeface="Raleway" panose="020B0503030101060003" pitchFamily="34" charset="-52"/>
              </a:rPr>
              <a:t>Европа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7322" y="1499016"/>
            <a:ext cx="9229809" cy="495425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5"/>
                </a:solidFill>
                <a:latin typeface="Raleway" panose="020B0503030101060003" pitchFamily="34" charset="-52"/>
              </a:rPr>
              <a:t>Объем нового бизнеса вырос в 2021 году на 14,2% и составил 388,7 млрд. евро.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5"/>
                </a:solidFill>
                <a:latin typeface="Raleway" panose="020B0503030101060003" pitchFamily="34" charset="-52"/>
              </a:rPr>
              <a:t>Лизинговый портфель к концу 2021 года составил 662,5 млрд. евро.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5"/>
                </a:solidFill>
                <a:latin typeface="Raleway" panose="020B0503030101060003" pitchFamily="34" charset="-52"/>
              </a:rPr>
              <a:t>Великобритания, в 2021 году, была крупнейшим европейским рынком лизинга с объемом нового бизнеса на сумму 90,6 млрд евро, за ней следовали Германия (71,6 млрд евро) и Франция (61,4 млрд евро). </a:t>
            </a:r>
          </a:p>
        </p:txBody>
      </p:sp>
    </p:spTree>
    <p:extLst>
      <p:ext uri="{BB962C8B-B14F-4D97-AF65-F5344CB8AC3E}">
        <p14:creationId xmlns:p14="http://schemas.microsoft.com/office/powerpoint/2010/main" val="1310886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1765</TotalTime>
  <Words>783</Words>
  <Application>Microsoft Office PowerPoint</Application>
  <PresentationFormat>Широкоэкранный</PresentationFormat>
  <Paragraphs>109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Raleway</vt:lpstr>
      <vt:lpstr>Times New Roman</vt:lpstr>
      <vt:lpstr>Trebuchet MS</vt:lpstr>
      <vt:lpstr>Wingdings 3</vt:lpstr>
      <vt:lpstr>Аспект</vt:lpstr>
      <vt:lpstr>Предварительные итоги работы мировой лизинговой отрасли по итогам 2021-2022 </vt:lpstr>
      <vt:lpstr>Политические и экономические вызовы</vt:lpstr>
      <vt:lpstr>Объем нового бизнеса по регионам</vt:lpstr>
      <vt:lpstr>Мировая лизинговая отрасль</vt:lpstr>
      <vt:lpstr>Сдерживающие факторы</vt:lpstr>
      <vt:lpstr>Северная Америка</vt:lpstr>
      <vt:lpstr>Южная америка</vt:lpstr>
      <vt:lpstr>АЗИЯ</vt:lpstr>
      <vt:lpstr>Европа</vt:lpstr>
      <vt:lpstr>Объем нового бизнеса отдельных стран Европы в 2021 году</vt:lpstr>
      <vt:lpstr>Динамика изменения объёма нового бизнеса на европейском рынке лизинга с 2005 по 2021 годы. </vt:lpstr>
      <vt:lpstr>СТРУКТУРА ЕВРОПЕЙСКОГО РЫНКА ЛИЗИНГА ПО ПРЕДМЕТАМ ЛИЗИНГА </vt:lpstr>
      <vt:lpstr>Объемы нового бизнеса в 2021 году по категориям лизингополучателей. </vt:lpstr>
      <vt:lpstr>Уровень проникновения лизинга  по отношению к объему инвестиций  в основной капитал по итогам 2021 года</vt:lpstr>
      <vt:lpstr>Уровень проникновения лизинга по отношению к ВВП по итогам 2021 года</vt:lpstr>
      <vt:lpstr>Место Беларуси на мировом рынке лизинга</vt:lpstr>
      <vt:lpstr>Объем нового бизнеса компаний входящих в реестр  НБ РБ по кварталам 2019-2022 годов (Млн. руб.)</vt:lpstr>
      <vt:lpstr>Благодарю за  внимание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Предварительные итоги работы мировой лизинговой отрасли по итогам 2016-2017</dc:title>
  <dc:creator>Solki</dc:creator>
  <cp:lastModifiedBy>Алексей Савостюк</cp:lastModifiedBy>
  <cp:revision>158</cp:revision>
  <dcterms:created xsi:type="dcterms:W3CDTF">2018-04-11T04:58:02Z</dcterms:created>
  <dcterms:modified xsi:type="dcterms:W3CDTF">2023-04-14T11:08:30Z</dcterms:modified>
</cp:coreProperties>
</file>